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1"/>
  </p:notesMasterIdLst>
  <p:sldIdLst>
    <p:sldId id="259" r:id="rId2"/>
    <p:sldId id="260" r:id="rId3"/>
    <p:sldId id="265" r:id="rId4"/>
    <p:sldId id="267" r:id="rId5"/>
    <p:sldId id="264" r:id="rId6"/>
    <p:sldId id="272" r:id="rId7"/>
    <p:sldId id="271" r:id="rId8"/>
    <p:sldId id="282" r:id="rId9"/>
    <p:sldId id="273" r:id="rId10"/>
    <p:sldId id="274" r:id="rId11"/>
    <p:sldId id="275" r:id="rId12"/>
    <p:sldId id="277" r:id="rId13"/>
    <p:sldId id="276" r:id="rId14"/>
    <p:sldId id="266" r:id="rId15"/>
    <p:sldId id="278" r:id="rId16"/>
    <p:sldId id="279" r:id="rId17"/>
    <p:sldId id="269" r:id="rId18"/>
    <p:sldId id="281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4DCF"/>
    <a:srgbClr val="C74537"/>
    <a:srgbClr val="D3C72B"/>
    <a:srgbClr val="55C935"/>
    <a:srgbClr val="30CEB4"/>
    <a:srgbClr val="C02E66"/>
    <a:srgbClr val="9900FF"/>
    <a:srgbClr val="44BAAF"/>
    <a:srgbClr val="8A35B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696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4B063-E485-4353-BB7D-3CF6E1C8FEB6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796D4-24E3-4699-9543-1EB2F2E798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753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1085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162D9AB-2612-4922-8BDA-C3C4EE2601FA}" type="slidenum">
              <a:rPr lang="ru-RU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20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1085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162D9AB-2612-4922-8BDA-C3C4EE2601FA}" type="slidenum">
              <a:rPr lang="ru-RU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20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796D4-24E3-4699-9543-1EB2F2E79819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253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</p:txBody>
      </p:sp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422275" y="1371600"/>
            <a:ext cx="8229600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smtClean="0"/>
          </a:p>
        </p:txBody>
      </p:sp>
      <p:pic>
        <p:nvPicPr>
          <p:cNvPr id="14339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0891" y="2060575"/>
            <a:ext cx="7632848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 smtClean="0">
              <a:solidFill>
                <a:srgbClr val="C00000"/>
              </a:solidFill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ходе внедрения ВФСК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«Готов к труду и обороне»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муниципальных образовательных организациях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7" y="3244334"/>
            <a:ext cx="76328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Михайлова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Л.В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.-</a:t>
            </a:r>
          </a:p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заместитель начальника управления </a:t>
            </a:r>
          </a:p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 АМО ГО «Сыктывкар»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116632"/>
            <a:ext cx="2402954" cy="2402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404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2" r="19142"/>
          <a:stretch/>
        </p:blipFill>
        <p:spPr bwMode="auto">
          <a:xfrm>
            <a:off x="395536" y="260648"/>
            <a:ext cx="1025503" cy="7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568952" cy="692696"/>
          </a:xfrm>
        </p:spPr>
        <p:txBody>
          <a:bodyPr/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ru-RU" sz="2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ВФСК ГТО на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региональном уровне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9511" y="1196752"/>
            <a:ext cx="8964489" cy="518512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§"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Утверждён План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мероприятий по поэтапному внедрению Всероссийского физкультурно-спортивного комплекса «Готов к труду и обороне» (ГТО) в Республике Коми.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Распоряжение 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Главы Республики Коми от 31 июля 2014 г. № 209-р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§"/>
              <a:defRPr/>
            </a:pP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§"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Утвержден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 Координационной комиссии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(Распоряжение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Главы Республики Коми </a:t>
            </a:r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31.07.2014 г. № 208-р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§"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Утвержден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список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муниципальных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образований Республики Коми, осуществляющих организационно-экспериментальную апробацию внедрения комплекса ГТО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(Приказ Агентства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Республики Коми по физической культуре и спорту от 12.09.2014 г. №01-12/194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§"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Утвержден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комплекс мер по доступности спортивных сооружений Республики Коми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Распоряжение  Правительства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Республики Коми от 06.05.2015 г. № 155-р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§"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Утвержден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 мероприятий, направленных на организацию массовых пропагандистских акций по продвижению комплекса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ГТО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(Приказ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Агентства от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19.12.2014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01-12-295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2" r="19142"/>
          <a:stretch/>
        </p:blipFill>
        <p:spPr bwMode="auto">
          <a:xfrm>
            <a:off x="395536" y="260648"/>
            <a:ext cx="1025503" cy="7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568952" cy="692696"/>
          </a:xfrm>
        </p:spPr>
        <p:txBody>
          <a:bodyPr/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ru-RU" sz="2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ВФСК ГТО на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региональном уровне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492896"/>
            <a:ext cx="889248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chemeClr val="tx1">
                  <a:shade val="95000"/>
                </a:schemeClr>
              </a:buClr>
              <a:buFont typeface="Wingdings" pitchFamily="2" charset="2"/>
              <a:buChar char="§"/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Утвержден план мероприятий Агентства по печати по поэтапному внедрению ВФСК ГТО </a:t>
            </a:r>
          </a:p>
          <a:p>
            <a:pPr>
              <a:lnSpc>
                <a:spcPct val="120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медиа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план информационной компании по поддержке внедрения комплекса ГТО в РК на 2015 год 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(Приказ Агентства по печати и массовым коммуникациям от 22 июня 2015 г. №77);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573016"/>
            <a:ext cx="8640960" cy="657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Утвержден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медиа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план по продвижению ВФСК ГТО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(Приказ Агентства РК по ФК и спорту от 31.08.2015 № 01-12/216);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365104"/>
            <a:ext cx="8640960" cy="952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chemeClr val="tx1">
                  <a:shade val="95000"/>
                </a:schemeClr>
              </a:buClr>
              <a:buFont typeface="Wingdings" pitchFamily="2" charset="2"/>
              <a:buChar char="§"/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Утвержден приказ о наделении полномочиями регионального оператора по внедрению комплекса ГТО на территории Республики Коми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(Приказ Агентства РК по ФК и С от 23.06.15 №01-12/154-1); 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5517232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Утверждены методические рекомендации по поддержке деятельности работников ФК в РК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(Приказ Агентства РК по ФК и С от 17.09.2015 г. №01-12/235).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052736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>
                  <a:shade val="95000"/>
                </a:schemeClr>
              </a:buClr>
              <a:buFont typeface="Wingdings" pitchFamily="2" charset="2"/>
              <a:buChar char="§"/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Утверждены меры поощрения обучающихся в образовательных организациях высшего образования, профессиональных образовательных организациях и общеобразовательных организациях, выполнивших нормативы и требования золотого, серебряного и бронзового знаков отличия ВФСК ГТО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(Приказ Министерства образования Республики Коми от 15 сентября 2015 №676);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93464" y="2041735"/>
            <a:ext cx="3816424" cy="20882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204865"/>
            <a:ext cx="3711052" cy="1944216"/>
          </a:xfrm>
        </p:spPr>
        <p:txBody>
          <a:bodyPr/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декада ГТО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Республике Коми  </a:t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 2015 г.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2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t="16418"/>
          <a:stretch>
            <a:fillRect/>
          </a:stretch>
        </p:blipFill>
        <p:spPr>
          <a:xfrm>
            <a:off x="6409888" y="3034864"/>
            <a:ext cx="2041823" cy="29806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3" name="Рисунок 4"/>
          <p:cNvPicPr>
            <a:picLocks noChangeAspect="1"/>
          </p:cNvPicPr>
          <p:nvPr/>
        </p:nvPicPr>
        <p:blipFill>
          <a:blip r:embed="rId3" cstate="print"/>
          <a:srcRect b="31889"/>
          <a:stretch>
            <a:fillRect/>
          </a:stretch>
        </p:blipFill>
        <p:spPr bwMode="auto">
          <a:xfrm>
            <a:off x="251521" y="4092726"/>
            <a:ext cx="3312367" cy="19285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857" y="1518651"/>
            <a:ext cx="4320480" cy="7741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25" y="1023378"/>
            <a:ext cx="2088232" cy="20367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3928" y="4092726"/>
            <a:ext cx="2342900" cy="19227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56176" y="543224"/>
            <a:ext cx="2631902" cy="20474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ГТО\Белгород\DSCN494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3600400" cy="2700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Рисунок 3" descr="G:\ГТО\Белгород\Фото Таня\IMG_134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36712"/>
            <a:ext cx="4032448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51520" y="4077071"/>
            <a:ext cx="4392488" cy="1850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Команда  учащихся </a:t>
            </a:r>
          </a:p>
          <a:p>
            <a:pPr algn="ctr">
              <a:lnSpc>
                <a:spcPct val="107000"/>
              </a:lnSpc>
            </a:pPr>
            <a:r>
              <a:rPr lang="ru-RU" alt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МАОУ «Гимназия № 1»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 заняла  </a:t>
            </a:r>
            <a:r>
              <a:rPr lang="en-US" alt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alt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место 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во Всероссийском фестивале Всероссийского физкультурно-спортивного комплекса «ГТО» </a:t>
            </a:r>
          </a:p>
          <a:p>
            <a:pPr algn="ctr">
              <a:lnSpc>
                <a:spcPct val="107000"/>
              </a:lnSpc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в г. Белгород</a:t>
            </a:r>
            <a:endParaRPr lang="ru-RU" alt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4788024" y="3861048"/>
            <a:ext cx="4032448" cy="2625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284984"/>
            <a:ext cx="4752528" cy="893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69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5576" y="836712"/>
            <a:ext cx="7920880" cy="396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229200"/>
            <a:ext cx="8208912" cy="14547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79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2" r="19142"/>
          <a:stretch/>
        </p:blipFill>
        <p:spPr bwMode="auto">
          <a:xfrm>
            <a:off x="323528" y="476672"/>
            <a:ext cx="1025503" cy="7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24936" cy="576064"/>
          </a:xfrm>
        </p:spPr>
        <p:txBody>
          <a:bodyPr/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ru-RU" sz="2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ВФСК ГТО на муниципальном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уровне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9762" y="1700808"/>
            <a:ext cx="3284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-98983"/>
            <a:ext cx="777686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сформирован Координационный совет по внедрению комплекса ГТО</a:t>
            </a: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среди жителей г. Сыктывкара</a:t>
            </a: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утвержден план мероприятий по внедрению комплекса ГТО </a:t>
            </a: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территории МО ГО «Сыктывкар»</a:t>
            </a: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gray">
          <a:xfrm>
            <a:off x="323528" y="1196752"/>
            <a:ext cx="8352928" cy="1224136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>
              <a:buClr>
                <a:schemeClr val="tx1">
                  <a:shade val="95000"/>
                </a:schemeClr>
              </a:buClr>
              <a:defRPr/>
            </a:pPr>
            <a:endParaRPr lang="ru-RU" sz="2000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>
              <a:buClr>
                <a:schemeClr val="tx1">
                  <a:shade val="95000"/>
                </a:schemeClr>
              </a:buClr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Постановление Главы администрации  МО ГО «Сыктывкар»</a:t>
            </a:r>
          </a:p>
          <a:p>
            <a:pPr lvl="0" algn="ctr">
              <a:buClr>
                <a:schemeClr val="tx1">
                  <a:shade val="95000"/>
                </a:schemeClr>
              </a:buClr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 16 сентября 2015 г. № 9/3004</a:t>
            </a:r>
          </a:p>
          <a:p>
            <a:pPr lvl="0" algn="ctr">
              <a:buClr>
                <a:schemeClr val="tx1">
                  <a:shade val="95000"/>
                </a:schemeClr>
              </a:buClr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«Об организации работы по внедрению ВФСК ГТО </a:t>
            </a:r>
          </a:p>
          <a:p>
            <a:pPr lvl="0" algn="ctr">
              <a:buClr>
                <a:schemeClr val="tx1">
                  <a:shade val="95000"/>
                </a:schemeClr>
              </a:buClr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территории МО ГО «Сыктывкар»</a:t>
            </a:r>
          </a:p>
          <a:p>
            <a:pPr algn="ctr">
              <a:buClr>
                <a:schemeClr val="tx1">
                  <a:shade val="95000"/>
                </a:schemeClr>
              </a:buClr>
              <a:defRPr/>
            </a:pPr>
            <a:endParaRPr lang="ru-RU" sz="2000" b="1" dirty="0">
              <a:ln w="6350">
                <a:noFill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43150" y="4774758"/>
            <a:ext cx="5761756" cy="864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наделён полномочиями  Центра тестирования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МАУ </a:t>
            </a:r>
            <a:r>
              <a:rPr lang="ru-RU" sz="1600" b="1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Центр спортивных мероприятий г. Сыктывкара</a:t>
            </a:r>
            <a:r>
              <a:rPr lang="ru-RU" sz="1600" b="1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lang="ru-RU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gray">
          <a:xfrm>
            <a:off x="323528" y="3628736"/>
            <a:ext cx="8666830" cy="1146022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>
              <a:buClr>
                <a:schemeClr val="tx1">
                  <a:shade val="95000"/>
                </a:schemeClr>
              </a:buClr>
              <a:defRPr/>
            </a:pPr>
            <a:endParaRPr lang="ru-RU" sz="2000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>
              <a:buClr>
                <a:schemeClr val="tx1">
                  <a:shade val="95000"/>
                </a:schemeClr>
              </a:buClr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Постановление Главы администрации  МО ГО «Сыктывкар»</a:t>
            </a:r>
          </a:p>
          <a:p>
            <a:pPr lvl="0" algn="ctr">
              <a:buClr>
                <a:schemeClr val="tx1">
                  <a:shade val="95000"/>
                </a:schemeClr>
              </a:buClr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 10 ноября 2015 г. № 11/3522 « О реализации мероприятий</a:t>
            </a:r>
          </a:p>
          <a:p>
            <a:pPr lvl="0" algn="ctr">
              <a:buClr>
                <a:schemeClr val="tx1">
                  <a:shade val="95000"/>
                </a:schemeClr>
              </a:buClr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внедрению ВФСК ГТО  на территории МО ГО «Сыктывкар»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chemeClr val="tx1">
                  <a:shade val="95000"/>
                </a:schemeClr>
              </a:buClr>
              <a:defRPr/>
            </a:pPr>
            <a:endParaRPr lang="ru-RU" sz="2000" b="1" dirty="0">
              <a:ln w="6350">
                <a:noFill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21" y="5805264"/>
            <a:ext cx="8280920" cy="864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Стрелка вниз 18"/>
          <p:cNvSpPr/>
          <p:nvPr/>
        </p:nvSpPr>
        <p:spPr>
          <a:xfrm>
            <a:off x="3167844" y="2420888"/>
            <a:ext cx="2376264" cy="288032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3442941" y="4774758"/>
            <a:ext cx="2376264" cy="288032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2" r="19142"/>
          <a:stretch/>
        </p:blipFill>
        <p:spPr bwMode="auto">
          <a:xfrm>
            <a:off x="323528" y="476672"/>
            <a:ext cx="1025503" cy="7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568952" cy="692696"/>
          </a:xfrm>
        </p:spPr>
        <p:txBody>
          <a:bodyPr/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ВФСК ГТО в муниципальных</a:t>
            </a:r>
            <a:b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организациях </a:t>
            </a:r>
            <a:endParaRPr lang="ru-RU" sz="24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9762" y="1700808"/>
            <a:ext cx="3284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153100"/>
            <a:ext cx="8352928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сформирован Координационный совет по внедрению комплекса ГТО</a:t>
            </a:r>
          </a:p>
          <a:p>
            <a:pPr indent="269875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утверждён План мероприятий по поэтапному внедрению Всероссийского физкультурно-спортивного комплекса «Готов к труду и обороне»</a:t>
            </a:r>
          </a:p>
          <a:p>
            <a:pPr indent="26987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образовательных организациях МО ГО «Сыктывкар»;</a:t>
            </a:r>
          </a:p>
          <a:p>
            <a:pPr indent="269875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назначены ответственные.</a:t>
            </a: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gray">
          <a:xfrm>
            <a:off x="323528" y="1484784"/>
            <a:ext cx="8604448" cy="1152128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>
              <a:buClr>
                <a:schemeClr val="tx1">
                  <a:shade val="95000"/>
                </a:schemeClr>
              </a:buClr>
              <a:defRPr/>
            </a:pPr>
            <a:endParaRPr lang="ru-RU" sz="1600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>
              <a:buClr>
                <a:schemeClr val="tx1">
                  <a:shade val="95000"/>
                </a:schemeClr>
              </a:buClr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Приказ управления образования  администрации  МО ГО «Сыктывкар»</a:t>
            </a:r>
          </a:p>
          <a:p>
            <a:pPr algn="ctr">
              <a:buClr>
                <a:schemeClr val="tx1">
                  <a:shade val="95000"/>
                </a:schemeClr>
              </a:buClr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 05  октября 2015 г. № 652/1 «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 организации работы по внедрению </a:t>
            </a:r>
          </a:p>
          <a:p>
            <a:pPr algn="ctr">
              <a:buClr>
                <a:schemeClr val="tx1">
                  <a:shade val="95000"/>
                </a:schemeClr>
              </a:buClr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Всероссийского физкультурно-спортивного  комплекса «Готов к труду и обороне»  </a:t>
            </a:r>
          </a:p>
          <a:p>
            <a:pPr algn="ctr">
              <a:buClr>
                <a:schemeClr val="tx1">
                  <a:shade val="95000"/>
                </a:schemeClr>
              </a:buClr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образовательных организациях МО ГО «Сыктывкар»</a:t>
            </a:r>
            <a:endParaRPr lang="ru-RU" b="1" dirty="0" smtClean="0">
              <a:ln w="6350">
                <a:noFill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Clr>
                <a:schemeClr val="tx1">
                  <a:shade val="95000"/>
                </a:schemeClr>
              </a:buClr>
              <a:defRPr/>
            </a:pPr>
            <a:endParaRPr lang="ru-RU" sz="2000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3437620" y="2636912"/>
            <a:ext cx="2376264" cy="263368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gray">
          <a:xfrm>
            <a:off x="341784" y="4316261"/>
            <a:ext cx="8604448" cy="864096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>
              <a:buClr>
                <a:schemeClr val="tx1">
                  <a:shade val="95000"/>
                </a:schemeClr>
              </a:buClr>
              <a:defRPr/>
            </a:pPr>
            <a:endParaRPr lang="ru-RU" sz="1600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>
              <a:buClr>
                <a:schemeClr val="tx1">
                  <a:shade val="95000"/>
                </a:schemeClr>
              </a:buClr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Приказ управления образования  администрации  МО ГО «Сыктывкар»</a:t>
            </a:r>
          </a:p>
          <a:p>
            <a:pPr algn="ctr">
              <a:buClr>
                <a:schemeClr val="tx1">
                  <a:shade val="95000"/>
                </a:schemeClr>
              </a:buClr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 01   декабря  2015 г. № 842«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  участии в декаде ГТО»</a:t>
            </a:r>
            <a:endParaRPr lang="ru-RU" b="1" dirty="0" smtClean="0">
              <a:ln w="6350">
                <a:noFill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Clr>
                <a:schemeClr val="tx1">
                  <a:shade val="95000"/>
                </a:schemeClr>
              </a:buClr>
              <a:defRPr/>
            </a:pPr>
            <a:endParaRPr lang="ru-RU" sz="2000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93" y="5589240"/>
            <a:ext cx="8280920" cy="720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/>
        </p:nvSpPr>
        <p:spPr bwMode="gray">
          <a:xfrm>
            <a:off x="251520" y="836712"/>
            <a:ext cx="8640960" cy="576064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Обеспечение координации совместной деятельности с региональным центром</a:t>
            </a:r>
          </a:p>
          <a:p>
            <a:pPr lvl="0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тестирования   по участию учащихся в тестировании  по выполнению нормативов;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ltGray">
          <a:xfrm>
            <a:off x="251520" y="1484784"/>
            <a:ext cx="8640960" cy="432048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gray">
          <a:xfrm>
            <a:off x="251520" y="2060848"/>
            <a:ext cx="8640960" cy="432048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gray">
          <a:xfrm>
            <a:off x="251520" y="2636912"/>
            <a:ext cx="8640960" cy="432048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ltGray">
          <a:xfrm>
            <a:off x="251520" y="3212976"/>
            <a:ext cx="8640960" cy="792088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188641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мер по внедрению ВФСК ГТО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  	муниципальных образовательных организациях </a:t>
            </a:r>
            <a:endParaRPr lang="ru-RU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2" r="19142"/>
          <a:stretch/>
        </p:blipFill>
        <p:spPr bwMode="auto">
          <a:xfrm>
            <a:off x="7884368" y="188640"/>
            <a:ext cx="792088" cy="574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51520" y="1495526"/>
            <a:ext cx="8892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Назначение в  муниципальных образовательных организациях ответственных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+mn-ea" charset="0"/>
                <a:cs typeface="Times New Roman" pitchFamily="18" charset="0"/>
              </a:rPr>
              <a:t>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51520" y="2060848"/>
            <a:ext cx="8892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Разработка и утверждение планов мероприятий по поэтапному внедрению ГТО в МОО;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51520" y="2636912"/>
            <a:ext cx="86409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Внесение необходимых изменений в локальные акты, должностные инструкции;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79512" y="3251667"/>
            <a:ext cx="88204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Включение в рабочие программы учебного предмета «физическая культура»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внеучебные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курсы деятельности по формированию у обучающихся компетенций, предусмотренных требованиями ВФСК «ГТО»;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gray">
          <a:xfrm>
            <a:off x="251520" y="4077072"/>
            <a:ext cx="8640960" cy="648072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251520" y="4077072"/>
            <a:ext cx="84929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Включение в планы внеурочной деятельности системы мероприятий по пропаганде ГТО,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подготовке  учащихся к выполнению нормативов;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gray">
          <a:xfrm>
            <a:off x="251520" y="4797152"/>
            <a:ext cx="8640960" cy="648072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77349" y="4869160"/>
            <a:ext cx="90666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82563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азработка и утверждение мер поддержки деятельности и  стимулирования лиц,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связанной с внедрением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ВФСК «ГТО»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поощрения учащихся;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AutoShape 6"/>
          <p:cNvSpPr>
            <a:spLocks noChangeArrowheads="1"/>
          </p:cNvSpPr>
          <p:nvPr/>
        </p:nvSpPr>
        <p:spPr bwMode="ltGray">
          <a:xfrm>
            <a:off x="251520" y="5589240"/>
            <a:ext cx="8640960" cy="288032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>
              <a:defRPr/>
            </a:pPr>
            <a:endParaRPr lang="ru-RU" sz="1600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Укрепление материально-технической базы МОО для внедрения ГТО;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25" name="AutoShape 7"/>
          <p:cNvSpPr>
            <a:spLocks noChangeArrowheads="1"/>
          </p:cNvSpPr>
          <p:nvPr/>
        </p:nvSpPr>
        <p:spPr bwMode="gray">
          <a:xfrm>
            <a:off x="251520" y="6021288"/>
            <a:ext cx="8640960" cy="432048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школьных спортивных клубов.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22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1412538"/>
            <a:ext cx="6912768" cy="5763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Внедрение  ВФСК ГТО на территории МО ГО «Сыктывкар»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6" y="280798"/>
            <a:ext cx="1478540" cy="9159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Управление образования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277744"/>
            <a:ext cx="1584176" cy="90337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Управление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физической культуры и спорта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261274"/>
            <a:ext cx="1728192" cy="90337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 «Информационно-методический центр»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19990" y="273855"/>
            <a:ext cx="1584176" cy="89079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МАУ «Центр спортивных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мероприятий»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250147" y="293379"/>
            <a:ext cx="1584176" cy="89079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Региональный центр тестирования ГТО  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2084424">
            <a:off x="1045713" y="1199785"/>
            <a:ext cx="278359" cy="3171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1196752"/>
            <a:ext cx="390525" cy="215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348" y="1196752"/>
            <a:ext cx="390525" cy="215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929" y="1181117"/>
            <a:ext cx="390525" cy="215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4819">
            <a:off x="8067769" y="1214533"/>
            <a:ext cx="390525" cy="271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AutoShape 5"/>
          <p:cNvSpPr>
            <a:spLocks noChangeArrowheads="1"/>
          </p:cNvSpPr>
          <p:nvPr/>
        </p:nvSpPr>
        <p:spPr bwMode="gray">
          <a:xfrm>
            <a:off x="179512" y="2060848"/>
            <a:ext cx="8640960" cy="576064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образовательных организаций доведены нормативно-правовые документы;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98" y="2869432"/>
            <a:ext cx="8645525" cy="56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AutoShape 7"/>
          <p:cNvSpPr>
            <a:spLocks noChangeArrowheads="1"/>
          </p:cNvSpPr>
          <p:nvPr/>
        </p:nvSpPr>
        <p:spPr bwMode="gray">
          <a:xfrm>
            <a:off x="179512" y="3573016"/>
            <a:ext cx="8640960" cy="432048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проведено  6 заседаний МО учителей физической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культуры;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8747" y="2842694"/>
            <a:ext cx="8412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специалисты управления образования,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 «ИМЦ» приняли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в республиканском семинаре-совещании с руководителями центров тестирования 12.11.2015 года»;</a:t>
            </a:r>
          </a:p>
        </p:txBody>
      </p:sp>
      <p:sp>
        <p:nvSpPr>
          <p:cNvPr id="25" name="AutoShape 5"/>
          <p:cNvSpPr>
            <a:spLocks noChangeArrowheads="1"/>
          </p:cNvSpPr>
          <p:nvPr/>
        </p:nvSpPr>
        <p:spPr bwMode="gray">
          <a:xfrm>
            <a:off x="179512" y="4149080"/>
            <a:ext cx="8640960" cy="576064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сайте УО создан раздел ГТО, на котором размещена  информация о внедрении ВФСК ГТО;</a:t>
            </a:r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69160"/>
            <a:ext cx="8640960" cy="664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24412" y="5012693"/>
            <a:ext cx="81046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проведена организационно- разъяснительная работа с участниками образовательного процесса.</a:t>
            </a:r>
          </a:p>
        </p:txBody>
      </p:sp>
    </p:spTree>
    <p:extLst>
      <p:ext uri="{BB962C8B-B14F-4D97-AF65-F5344CB8AC3E}">
        <p14:creationId xmlns:p14="http://schemas.microsoft.com/office/powerpoint/2010/main" val="402263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568952" cy="692696"/>
          </a:xfrm>
        </p:spPr>
        <p:txBody>
          <a:bodyPr/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1628800"/>
            <a:ext cx="3284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195446" y="5373216"/>
            <a:ext cx="4320480" cy="1008112"/>
          </a:xfrm>
          <a:prstGeom prst="rect">
            <a:avLst/>
          </a:prstGeom>
          <a:solidFill>
            <a:srgbClr val="C745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униципальный конкурс  на лучшую организацию работы по введению ВФСК «ГТО» среди образовательных организаций</a:t>
            </a:r>
            <a:endParaRPr lang="ru-RU" alt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225142" y="1916832"/>
            <a:ext cx="4320480" cy="792088"/>
          </a:xfrm>
          <a:prstGeom prst="rect">
            <a:avLst/>
          </a:prstGeom>
          <a:solidFill>
            <a:srgbClr val="D3C7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b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Мероприятия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акции, встречи  с послами ГТО</a:t>
            </a:r>
            <a:endParaRPr lang="ru-RU" alt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225142" y="1219957"/>
            <a:ext cx="4320480" cy="504056"/>
          </a:xfrm>
          <a:prstGeom prst="rect">
            <a:avLst/>
          </a:prstGeom>
          <a:solidFill>
            <a:srgbClr val="C02E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Проведение Олимпийских уроков, уроков ГТО</a:t>
            </a:r>
            <a:endParaRPr lang="ru-RU" alt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 Box 8"/>
          <p:cNvSpPr txBox="1">
            <a:spLocks noChangeArrowheads="1"/>
          </p:cNvSpPr>
          <p:nvPr/>
        </p:nvSpPr>
        <p:spPr bwMode="auto">
          <a:xfrm>
            <a:off x="209605" y="2852936"/>
            <a:ext cx="4320480" cy="720080"/>
          </a:xfrm>
          <a:prstGeom prst="rect">
            <a:avLst/>
          </a:prstGeom>
          <a:solidFill>
            <a:srgbClr val="55C9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 и проведение зимних и летних фестивалей  ГТО среди учащихся образовательных организаций</a:t>
            </a:r>
            <a:endParaRPr lang="ru-RU" alt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195446" y="4581128"/>
            <a:ext cx="4320480" cy="648072"/>
          </a:xfrm>
          <a:prstGeom prst="rect">
            <a:avLst/>
          </a:prstGeom>
          <a:solidFill>
            <a:srgbClr val="9900FF"/>
          </a:solidFill>
          <a:ln>
            <a:solidFill>
              <a:srgbClr val="FFFF00"/>
            </a:solidFill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Муниципальный конкурс проектов по  продвижению  ВФСК </a:t>
            </a:r>
            <a:r>
              <a:rPr lang="ru-RU" sz="1400" b="1" dirty="0" smtClean="0">
                <a:solidFill>
                  <a:schemeClr val="bg1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ГТО»</a:t>
            </a:r>
            <a:endParaRPr lang="ru-RU" alt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 Box 8"/>
          <p:cNvSpPr txBox="1">
            <a:spLocks noChangeArrowheads="1"/>
          </p:cNvSpPr>
          <p:nvPr/>
        </p:nvSpPr>
        <p:spPr bwMode="auto">
          <a:xfrm>
            <a:off x="225142" y="248274"/>
            <a:ext cx="4320480" cy="792088"/>
          </a:xfrm>
          <a:prstGeom prst="rect">
            <a:avLst/>
          </a:prstGeom>
          <a:solidFill>
            <a:srgbClr val="30CE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sz="1400" b="1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роведение спортивно-массовых, физкультурно-оздоровительных и пропагандистских мероприятий, посвященных комплексу ГТО</a:t>
            </a:r>
            <a:endPara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 Box 8"/>
          <p:cNvSpPr txBox="1">
            <a:spLocks noChangeArrowheads="1"/>
          </p:cNvSpPr>
          <p:nvPr/>
        </p:nvSpPr>
        <p:spPr bwMode="auto">
          <a:xfrm>
            <a:off x="196420" y="3717032"/>
            <a:ext cx="4320480" cy="720080"/>
          </a:xfrm>
          <a:prstGeom prst="rect">
            <a:avLst/>
          </a:prstGeom>
          <a:solidFill>
            <a:srgbClr val="0070C0"/>
          </a:solidFill>
          <a:ln>
            <a:solidFill>
              <a:srgbClr val="92D050"/>
            </a:solidFill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Малый  Фестиваль ГТО </a:t>
            </a:r>
            <a:r>
              <a:rPr lang="ru-RU" alt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«Навстречу ГТО !»</a:t>
            </a:r>
            <a:endParaRPr lang="ru-RU" alt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16" descr="DSC_018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0648"/>
            <a:ext cx="2505152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8" name="Picture 6" descr="IMG_77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204864"/>
            <a:ext cx="2448272" cy="16294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9" name="Picture 8" descr="IMG_72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21088"/>
            <a:ext cx="2487525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1" name="Прямоугольник 50"/>
          <p:cNvSpPr/>
          <p:nvPr/>
        </p:nvSpPr>
        <p:spPr>
          <a:xfrm>
            <a:off x="4572000" y="188640"/>
            <a:ext cx="1656184" cy="58326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6000" dirty="0" smtClean="0">
                <a:solidFill>
                  <a:srgbClr val="C00000"/>
                </a:solidFill>
              </a:rPr>
              <a:t>МЕРОПРИЯТИЯ</a:t>
            </a:r>
            <a:endParaRPr lang="ru-RU" sz="6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00622" y="-5926137"/>
            <a:ext cx="9001001" cy="112474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Российской Федерации от 24 марта 2014 г. № 172 "О Всероссийском физкультурно-спортивном комплексе "Готов к труду и обороне" (ГТО)"</a:t>
            </a:r>
          </a:p>
        </p:txBody>
      </p:sp>
      <p:pic>
        <p:nvPicPr>
          <p:cNvPr id="15365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/>
          <a:srcRect b="10898"/>
          <a:stretch/>
        </p:blipFill>
        <p:spPr>
          <a:xfrm>
            <a:off x="4211960" y="1412776"/>
            <a:ext cx="2304256" cy="2902238"/>
          </a:xfrm>
        </p:spPr>
      </p:pic>
      <p:pic>
        <p:nvPicPr>
          <p:cNvPr id="15362" name="Picture 2" descr="C:\Users\sts004\Desktop\курсы\3(9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80728"/>
            <a:ext cx="3323034" cy="38890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05163" y="-13349288"/>
            <a:ext cx="1884363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5" cstate="print"/>
          <a:srcRect b="9071"/>
          <a:stretch>
            <a:fillRect/>
          </a:stretch>
        </p:blipFill>
        <p:spPr bwMode="auto">
          <a:xfrm>
            <a:off x="6588224" y="1412776"/>
            <a:ext cx="2268760" cy="29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085184"/>
            <a:ext cx="6047711" cy="1124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98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196753"/>
            <a:ext cx="8712968" cy="3456384"/>
          </a:xfrm>
        </p:spPr>
        <p:txBody>
          <a:bodyPr>
            <a:noAutofit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Цель ВФСК ГТО: </a:t>
            </a:r>
            <a:endParaRPr lang="ru-RU" sz="1600" dirty="0" smtClean="0">
              <a:ln w="6350"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137160" indent="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b="1" dirty="0" smtClean="0">
                <a:ln w="6350">
                  <a:noFill/>
                </a:ln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Повышение </a:t>
            </a:r>
            <a:r>
              <a:rPr lang="ru-RU" sz="1600" b="1" dirty="0">
                <a:ln w="6350">
                  <a:noFill/>
                </a:ln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эффективности использования физической культуры </a:t>
            </a:r>
            <a:r>
              <a:rPr lang="ru-RU" sz="1600" b="1" dirty="0" smtClean="0">
                <a:ln w="6350">
                  <a:noFill/>
                </a:ln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и спорта в укреплении здоровья, гармоничном и всестороннем развитии личности, воспитании патриотизма и обеспечение преемственности в осуществлении физического воспитания населения.</a:t>
            </a:r>
          </a:p>
          <a:p>
            <a:pPr marL="137160" indent="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600" b="1" dirty="0" smtClean="0">
              <a:ln w="6350"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137160" indent="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b="1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Задачи </a:t>
            </a:r>
            <a:r>
              <a:rPr lang="ru-RU" sz="16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ВФСК ГТО: </a:t>
            </a:r>
            <a:endParaRPr lang="ru-RU" sz="1600" b="1" dirty="0" smtClean="0">
              <a:ln w="6350"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85725" indent="-85725" fontAlgn="auto">
              <a:spcAft>
                <a:spcPts val="0"/>
              </a:spcAft>
              <a:buClr>
                <a:schemeClr val="bg1"/>
              </a:buClr>
              <a:buFont typeface="Courier New" pitchFamily="49" charset="0"/>
              <a:buChar char="o"/>
              <a:defRPr/>
            </a:pPr>
            <a:r>
              <a:rPr lang="ru-RU" sz="1600" b="1" dirty="0" smtClean="0">
                <a:ln w="6350">
                  <a:noFill/>
                </a:ln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Увеличение </a:t>
            </a:r>
            <a:r>
              <a:rPr lang="ru-RU" sz="1600" b="1" dirty="0">
                <a:ln w="6350">
                  <a:noFill/>
                </a:ln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числа </a:t>
            </a:r>
            <a:r>
              <a:rPr lang="ru-RU" sz="1600" b="1" dirty="0" smtClean="0">
                <a:ln w="6350">
                  <a:noFill/>
                </a:ln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граждан , систематически занимающихся физкультурой </a:t>
            </a:r>
          </a:p>
          <a:p>
            <a:pPr marL="85725" indent="-85725" fontAlgn="auto">
              <a:spcAft>
                <a:spcPts val="0"/>
              </a:spcAft>
              <a:buClr>
                <a:schemeClr val="bg1"/>
              </a:buClr>
              <a:buFont typeface="Courier New" pitchFamily="49" charset="0"/>
              <a:buChar char="o"/>
              <a:defRPr/>
            </a:pPr>
            <a:r>
              <a:rPr lang="ru-RU" sz="1600" b="1" dirty="0" smtClean="0">
                <a:ln w="6350">
                  <a:noFill/>
                </a:ln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 спортом; </a:t>
            </a:r>
          </a:p>
          <a:p>
            <a:pPr marL="85725" indent="-85725" fontAlgn="auto">
              <a:spcAft>
                <a:spcPts val="0"/>
              </a:spcAft>
              <a:buClr>
                <a:schemeClr val="bg1"/>
              </a:buClr>
              <a:buFont typeface="Courier New" pitchFamily="49" charset="0"/>
              <a:buChar char="o"/>
              <a:defRPr/>
            </a:pPr>
            <a:r>
              <a:rPr lang="ru-RU" sz="1600" b="1" dirty="0" smtClean="0">
                <a:ln w="6350">
                  <a:noFill/>
                </a:ln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Повышение </a:t>
            </a:r>
            <a:r>
              <a:rPr lang="ru-RU" sz="1600" b="1" dirty="0">
                <a:ln w="6350">
                  <a:noFill/>
                </a:ln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уровня физической </a:t>
            </a:r>
            <a:r>
              <a:rPr lang="ru-RU" sz="1600" b="1" dirty="0" smtClean="0">
                <a:ln w="6350">
                  <a:noFill/>
                </a:ln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подготовленности и продолжительности  </a:t>
            </a:r>
          </a:p>
          <a:p>
            <a:pPr marL="85725" indent="-85725" fontAlgn="auto">
              <a:spcAft>
                <a:spcPts val="0"/>
              </a:spcAft>
              <a:buClr>
                <a:schemeClr val="bg1"/>
              </a:buClr>
              <a:buFont typeface="Courier New" pitchFamily="49" charset="0"/>
              <a:buChar char="o"/>
              <a:defRPr/>
            </a:pPr>
            <a:r>
              <a:rPr lang="ru-RU" sz="1600" b="1" dirty="0" smtClean="0">
                <a:ln w="6350">
                  <a:noFill/>
                </a:ln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жизни граждан;</a:t>
            </a:r>
          </a:p>
          <a:p>
            <a:pPr marL="85725" indent="-85725" fontAlgn="auto">
              <a:spcAft>
                <a:spcPts val="0"/>
              </a:spcAft>
              <a:buClr>
                <a:schemeClr val="bg1"/>
              </a:buClr>
              <a:buFont typeface="Courier New" pitchFamily="49" charset="0"/>
              <a:buChar char="o"/>
              <a:defRPr/>
            </a:pPr>
            <a:r>
              <a:rPr lang="ru-RU" sz="1600" b="1" dirty="0" smtClean="0">
                <a:ln w="6350">
                  <a:noFill/>
                </a:ln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Формирование  у населения осознанных потребностей в систематических </a:t>
            </a:r>
          </a:p>
          <a:p>
            <a:pPr marL="85725" indent="-85725" fontAlgn="auto">
              <a:spcAft>
                <a:spcPts val="0"/>
              </a:spcAft>
              <a:buClr>
                <a:schemeClr val="bg1"/>
              </a:buClr>
              <a:buFont typeface="Courier New" pitchFamily="49" charset="0"/>
              <a:buChar char="o"/>
              <a:defRPr/>
            </a:pPr>
            <a:r>
              <a:rPr lang="ru-RU" sz="1600" b="1" dirty="0" smtClean="0">
                <a:ln w="6350">
                  <a:noFill/>
                </a:ln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занятиях физической культурой и спортом, физическом </a:t>
            </a:r>
          </a:p>
          <a:p>
            <a:pPr marL="85725" indent="-85725" fontAlgn="auto">
              <a:spcAft>
                <a:spcPts val="0"/>
              </a:spcAft>
              <a:buClr>
                <a:schemeClr val="bg1"/>
              </a:buClr>
              <a:buFont typeface="Courier New" pitchFamily="49" charset="0"/>
              <a:buChar char="o"/>
              <a:defRPr/>
            </a:pPr>
            <a:r>
              <a:rPr lang="ru-RU" sz="1600" b="1" dirty="0" smtClean="0">
                <a:ln w="6350">
                  <a:noFill/>
                </a:ln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самосовершенствовании  и ведении здорового образа жизни;</a:t>
            </a:r>
          </a:p>
          <a:p>
            <a:pPr marL="85725" indent="-85725" fontAlgn="auto">
              <a:spcAft>
                <a:spcPts val="0"/>
              </a:spcAft>
              <a:buClr>
                <a:schemeClr val="bg1"/>
              </a:buClr>
              <a:buFont typeface="Courier New" pitchFamily="49" charset="0"/>
              <a:buChar char="o"/>
              <a:defRPr/>
            </a:pPr>
            <a:r>
              <a:rPr lang="ru-RU" sz="1600" b="1" dirty="0" smtClean="0">
                <a:ln w="6350">
                  <a:noFill/>
                </a:ln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Модернизация системы физического воспитания и системы развития</a:t>
            </a:r>
          </a:p>
          <a:p>
            <a:pPr marL="85725" indent="-85725" fontAlgn="auto">
              <a:spcAft>
                <a:spcPts val="0"/>
              </a:spcAft>
              <a:buClr>
                <a:schemeClr val="bg1"/>
              </a:buClr>
              <a:buFont typeface="Courier New" pitchFamily="49" charset="0"/>
              <a:buChar char="o"/>
              <a:defRPr/>
            </a:pPr>
            <a:r>
              <a:rPr lang="ru-RU" sz="1600" b="1" dirty="0" smtClean="0">
                <a:ln w="6350">
                  <a:noFill/>
                </a:ln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массового , детско-юношеского, школьного  спорта в образовательных </a:t>
            </a:r>
          </a:p>
          <a:p>
            <a:pPr marL="85725" indent="-85725" fontAlgn="auto">
              <a:spcAft>
                <a:spcPts val="0"/>
              </a:spcAft>
              <a:buClr>
                <a:schemeClr val="bg1"/>
              </a:buClr>
              <a:buFont typeface="Courier New" pitchFamily="49" charset="0"/>
              <a:buChar char="o"/>
              <a:defRPr/>
            </a:pPr>
            <a:r>
              <a:rPr lang="ru-RU" sz="1600" b="1" dirty="0" smtClean="0">
                <a:ln w="6350">
                  <a:noFill/>
                </a:ln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организациях, в том числе путём увеличения количества спортивных</a:t>
            </a:r>
          </a:p>
          <a:p>
            <a:pPr marL="85725" indent="-85725" fontAlgn="auto">
              <a:spcAft>
                <a:spcPts val="0"/>
              </a:spcAft>
              <a:buClr>
                <a:schemeClr val="bg1"/>
              </a:buClr>
              <a:buFont typeface="Courier New" pitchFamily="49" charset="0"/>
              <a:buChar char="o"/>
              <a:defRPr/>
            </a:pPr>
            <a:r>
              <a:rPr lang="ru-RU" sz="1600" b="1" dirty="0" smtClean="0">
                <a:ln w="6350">
                  <a:noFill/>
                </a:ln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клубов.</a:t>
            </a:r>
          </a:p>
          <a:p>
            <a:pPr indent="-161925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Courier New" pitchFamily="49" charset="0"/>
              <a:buChar char="o"/>
              <a:defRPr/>
            </a:pPr>
            <a:endParaRPr lang="ru-RU" sz="1800" dirty="0">
              <a:solidFill>
                <a:schemeClr val="tx2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0169" y="4221088"/>
            <a:ext cx="1569312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8941"/>
            <a:ext cx="5904656" cy="8937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176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355976" y="188641"/>
            <a:ext cx="4464496" cy="626469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Программная и нормативная основа системы физического воспитания различных групп населения Российской Федерации, которая устанавливает государственные требования к его физической подготовленности и предусматривает подготовку и выполнение нормативов комплекса ГТО.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2" r="19142"/>
          <a:stretch/>
        </p:blipFill>
        <p:spPr bwMode="auto">
          <a:xfrm>
            <a:off x="337758" y="332656"/>
            <a:ext cx="387335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6" t="16593" r="6728" b="5974"/>
          <a:stretch/>
        </p:blipFill>
        <p:spPr bwMode="auto">
          <a:xfrm>
            <a:off x="423998" y="3284984"/>
            <a:ext cx="3700871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828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08912" cy="1296144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Нормативно-правовая база</a:t>
            </a:r>
            <a:b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внедрения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ВФСК «ГТО»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  <a:latin typeface="Arial Black" pitchFamily="34" charset="0"/>
                <a:ea typeface="Calibri"/>
                <a:cs typeface="Times New Roman"/>
              </a:rPr>
              <a:t/>
            </a:r>
            <a:b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  <a:latin typeface="Arial Black" pitchFamily="34" charset="0"/>
                <a:ea typeface="Calibri"/>
                <a:cs typeface="Times New Roman"/>
              </a:rPr>
            </a:br>
            <a:endParaRPr lang="ru-RU" dirty="0" smtClean="0">
              <a:latin typeface="Arial Black" panose="020B0A04020102020204" pitchFamily="34" charset="0"/>
            </a:endParaRPr>
          </a:p>
        </p:txBody>
      </p:sp>
      <p:sp>
        <p:nvSpPr>
          <p:cNvPr id="60419" name="AutoShape 34"/>
          <p:cNvSpPr>
            <a:spLocks noChangeArrowheads="1"/>
          </p:cNvSpPr>
          <p:nvPr/>
        </p:nvSpPr>
        <p:spPr bwMode="gray">
          <a:xfrm>
            <a:off x="2195736" y="5075238"/>
            <a:ext cx="6948264" cy="66040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rgbClr val="53A9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gray">
          <a:xfrm>
            <a:off x="2195736" y="2362200"/>
            <a:ext cx="6948264" cy="67310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ltGray">
          <a:xfrm>
            <a:off x="2195736" y="3178968"/>
            <a:ext cx="6948264" cy="652463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gray">
          <a:xfrm>
            <a:off x="2195736" y="4165600"/>
            <a:ext cx="6948264" cy="66040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60423" name="Text Box 9"/>
          <p:cNvSpPr txBox="1">
            <a:spLocks noChangeArrowheads="1"/>
          </p:cNvSpPr>
          <p:nvPr/>
        </p:nvSpPr>
        <p:spPr bwMode="gray">
          <a:xfrm>
            <a:off x="2830860" y="3178968"/>
            <a:ext cx="57797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rgbClr val="F5AD4E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Акта Правительства Российской Федерации</a:t>
            </a:r>
            <a:endParaRPr lang="en-US" alt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4" name="Text Box 10"/>
          <p:cNvSpPr txBox="1">
            <a:spLocks noChangeArrowheads="1"/>
          </p:cNvSpPr>
          <p:nvPr/>
        </p:nvSpPr>
        <p:spPr bwMode="gray">
          <a:xfrm>
            <a:off x="2830860" y="4155350"/>
            <a:ext cx="63131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rgbClr val="F5AD4E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Приказов Министерства спорта  Российской Федерации</a:t>
            </a:r>
            <a:endParaRPr lang="en-US" alt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5" name="AutoShape 11"/>
          <p:cNvSpPr>
            <a:spLocks noChangeArrowheads="1"/>
          </p:cNvSpPr>
          <p:nvPr/>
        </p:nvSpPr>
        <p:spPr bwMode="gray">
          <a:xfrm>
            <a:off x="2303748" y="2362200"/>
            <a:ext cx="455104" cy="673100"/>
          </a:xfrm>
          <a:prstGeom prst="rightArrow">
            <a:avLst>
              <a:gd name="adj1" fmla="val 50000"/>
              <a:gd name="adj2" fmla="val 7574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34" name="Text Box 28"/>
          <p:cNvSpPr txBox="1">
            <a:spLocks noChangeArrowheads="1"/>
          </p:cNvSpPr>
          <p:nvPr/>
        </p:nvSpPr>
        <p:spPr bwMode="gray">
          <a:xfrm>
            <a:off x="3056434" y="5051495"/>
            <a:ext cx="532859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rgbClr val="F5AD4E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Приказов других Министерств и ведомств Российской федерации</a:t>
            </a:r>
            <a:endParaRPr lang="en-US" alt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39" name="Text Box 8"/>
          <p:cNvSpPr txBox="1">
            <a:spLocks noChangeArrowheads="1"/>
          </p:cNvSpPr>
          <p:nvPr/>
        </p:nvSpPr>
        <p:spPr bwMode="gray">
          <a:xfrm>
            <a:off x="2830860" y="2362200"/>
            <a:ext cx="62030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rgbClr val="F5AD4E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Указа президента Российской Федерации</a:t>
            </a:r>
            <a:endParaRPr lang="en-US" alt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AutoShape 78"/>
          <p:cNvSpPr>
            <a:spLocks noChangeArrowheads="1"/>
          </p:cNvSpPr>
          <p:nvPr/>
        </p:nvSpPr>
        <p:spPr bwMode="gray">
          <a:xfrm>
            <a:off x="251520" y="1700808"/>
            <a:ext cx="1647056" cy="4242792"/>
          </a:xfrm>
          <a:prstGeom prst="rightArrow">
            <a:avLst>
              <a:gd name="adj1" fmla="val 48657"/>
              <a:gd name="adj2" fmla="val 61199"/>
            </a:avLst>
          </a:prstGeom>
          <a:solidFill>
            <a:srgbClr val="F2EA88"/>
          </a:solidFill>
          <a:ln w="19050">
            <a:noFill/>
            <a:miter lim="800000"/>
            <a:headEnd/>
            <a:tailEnd/>
          </a:ln>
          <a:effectLst>
            <a:outerShdw dist="28398" dir="3806097" algn="ctr" rotWithShape="0">
              <a:srgbClr val="B2B2B2"/>
            </a:outerShdw>
          </a:effectLst>
        </p:spPr>
        <p:txBody>
          <a:bodyPr vert="vert270" wrap="none"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1809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</a:t>
            </a:r>
          </a:p>
          <a:p>
            <a:pPr algn="ctr" eaLnBrk="1" hangingPunct="1">
              <a:defRPr/>
            </a:pPr>
            <a:r>
              <a:rPr lang="ru-RU" altLang="ru-RU" sz="24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документа</a:t>
            </a:r>
            <a:endParaRPr lang="ru-RU" altLang="ru-RU" sz="1600" b="1" spc="50" dirty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AutoShape 11"/>
          <p:cNvSpPr>
            <a:spLocks noChangeArrowheads="1"/>
          </p:cNvSpPr>
          <p:nvPr/>
        </p:nvSpPr>
        <p:spPr bwMode="gray">
          <a:xfrm>
            <a:off x="2303748" y="3191668"/>
            <a:ext cx="455104" cy="673100"/>
          </a:xfrm>
          <a:prstGeom prst="rightArrow">
            <a:avLst>
              <a:gd name="adj1" fmla="val 50000"/>
              <a:gd name="adj2" fmla="val 7574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AutoShape 11"/>
          <p:cNvSpPr>
            <a:spLocks noChangeArrowheads="1"/>
          </p:cNvSpPr>
          <p:nvPr/>
        </p:nvSpPr>
        <p:spPr bwMode="gray">
          <a:xfrm>
            <a:off x="2301398" y="4152900"/>
            <a:ext cx="614418" cy="673100"/>
          </a:xfrm>
          <a:prstGeom prst="rightArrow">
            <a:avLst>
              <a:gd name="adj1" fmla="val 50000"/>
              <a:gd name="adj2" fmla="val 7574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AutoShape 11"/>
          <p:cNvSpPr>
            <a:spLocks noChangeArrowheads="1"/>
          </p:cNvSpPr>
          <p:nvPr/>
        </p:nvSpPr>
        <p:spPr bwMode="gray">
          <a:xfrm>
            <a:off x="2321614" y="5038725"/>
            <a:ext cx="614418" cy="673100"/>
          </a:xfrm>
          <a:prstGeom prst="rightArrow">
            <a:avLst>
              <a:gd name="adj1" fmla="val 50000"/>
              <a:gd name="adj2" fmla="val 7574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39" r="35120"/>
          <a:stretch/>
        </p:blipFill>
        <p:spPr bwMode="auto">
          <a:xfrm>
            <a:off x="7164288" y="5733256"/>
            <a:ext cx="1656184" cy="847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7392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1368152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sz="36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мероприятий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внедрения 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ВФСК «ГТО»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Arial Black" panose="020B0A04020102020204" pitchFamily="34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gray">
          <a:xfrm>
            <a:off x="683568" y="1484784"/>
            <a:ext cx="8460432" cy="936104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chemeClr val="tx1">
                  <a:shade val="95000"/>
                </a:schemeClr>
              </a:buClr>
              <a:defRPr/>
            </a:pPr>
            <a:r>
              <a:rPr lang="ru-RU" sz="2000" b="1" dirty="0" smtClean="0">
                <a:ln w="6350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Комплекс </a:t>
            </a:r>
            <a:r>
              <a:rPr lang="ru-RU" sz="2000" b="1" dirty="0">
                <a:ln w="6350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ГТО вводится среди обучающихся образовательных </a:t>
            </a:r>
            <a:endParaRPr lang="ru-RU" sz="2000" b="1" dirty="0" smtClean="0">
              <a:ln w="6350">
                <a:noFill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9750">
              <a:buClr>
                <a:schemeClr val="tx1">
                  <a:shade val="95000"/>
                </a:schemeClr>
              </a:buClr>
              <a:defRPr/>
            </a:pPr>
            <a:r>
              <a:rPr lang="ru-RU" sz="2000" b="1" dirty="0" smtClean="0">
                <a:ln w="6350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организаций в </a:t>
            </a:r>
            <a:r>
              <a:rPr lang="ru-RU" sz="2000" b="1" dirty="0">
                <a:ln w="6350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отдельных субъектах Российской </a:t>
            </a:r>
            <a:r>
              <a:rPr lang="ru-RU" sz="2000" b="1" dirty="0" smtClean="0">
                <a:ln w="6350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Федерации</a:t>
            </a:r>
            <a:endParaRPr lang="ru-RU" sz="2000" b="1" dirty="0">
              <a:ln w="6350">
                <a:noFill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ltGray">
          <a:xfrm>
            <a:off x="683568" y="3068960"/>
            <a:ext cx="8460432" cy="1084511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ln w="6350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Комплекс ГТО вводится среди обучающихся всех </a:t>
            </a:r>
          </a:p>
          <a:p>
            <a:pPr algn="ctr">
              <a:defRPr/>
            </a:pPr>
            <a:r>
              <a:rPr lang="ru-RU" sz="2000" b="1" dirty="0" smtClean="0">
                <a:ln w="6350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образовательных организаций страны и взрослого населения</a:t>
            </a:r>
          </a:p>
          <a:p>
            <a:pPr algn="ctr">
              <a:defRPr/>
            </a:pPr>
            <a:r>
              <a:rPr lang="ru-RU" sz="2000" b="1" dirty="0" smtClean="0">
                <a:ln w="6350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отдельных субъектах Российской Федерации</a:t>
            </a:r>
            <a:endParaRPr lang="ru-RU" sz="2000" dirty="0">
              <a:latin typeface="Arial" charset="0"/>
              <a:cs typeface="Arial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gray">
          <a:xfrm>
            <a:off x="683568" y="4869160"/>
            <a:ext cx="8460432" cy="1008112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ln w="6350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Комплекс ГТО вводится среди всех категорий и </a:t>
            </a:r>
          </a:p>
          <a:p>
            <a:pPr algn="ctr">
              <a:defRPr/>
            </a:pPr>
            <a:r>
              <a:rPr lang="ru-RU" sz="2000" b="1" dirty="0" smtClean="0">
                <a:ln w="6350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 населения Российской Федерации</a:t>
            </a:r>
            <a:endParaRPr lang="ru-RU" sz="2000" dirty="0">
              <a:latin typeface="Arial" charset="0"/>
              <a:cs typeface="Arial" charset="0"/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39" r="35120"/>
          <a:stretch/>
        </p:blipFill>
        <p:spPr bwMode="auto">
          <a:xfrm>
            <a:off x="7452320" y="5661248"/>
            <a:ext cx="1512168" cy="810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5" name="Стрелка вниз 14"/>
          <p:cNvSpPr/>
          <p:nvPr/>
        </p:nvSpPr>
        <p:spPr>
          <a:xfrm>
            <a:off x="3563888" y="4221088"/>
            <a:ext cx="2664296" cy="648072"/>
          </a:xfrm>
          <a:prstGeom prst="downArrow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3347864" y="836712"/>
            <a:ext cx="2664296" cy="648072"/>
          </a:xfrm>
          <a:prstGeom prst="downArrow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2014-2015г.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3563888" y="2420888"/>
            <a:ext cx="2664296" cy="648072"/>
          </a:xfrm>
          <a:prstGeom prst="downArrow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2016 г.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36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2" r="19142"/>
          <a:stretch/>
        </p:blipFill>
        <p:spPr bwMode="auto">
          <a:xfrm>
            <a:off x="395536" y="260648"/>
            <a:ext cx="89385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20080"/>
          </a:xfrm>
        </p:spPr>
        <p:txBody>
          <a:bodyPr>
            <a:no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Распорядительные акты </a:t>
            </a:r>
            <a:r>
              <a:rPr lang="ru-RU" sz="240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Минспорта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России</a:t>
            </a:r>
            <a:endParaRPr lang="ru-RU" sz="24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908721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shade val="95000"/>
                </a:schemeClr>
              </a:buClr>
              <a:defRPr/>
            </a:pPr>
            <a:r>
              <a:rPr lang="ru-RU" sz="1600" b="1" dirty="0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n w="6350">
                  <a:noFill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Приказ № 575 от 08.07.2014 </a:t>
            </a:r>
            <a:r>
              <a:rPr lang="ru-RU" sz="1600" b="1" dirty="0" smtClean="0">
                <a:ln w="6350">
                  <a:noFill/>
                </a:ln>
                <a:latin typeface="Times New Roman" pitchFamily="18" charset="0"/>
                <a:cs typeface="Times New Roman" pitchFamily="18" charset="0"/>
              </a:rPr>
              <a:t>"Об утверждении государственных требований к уровню физической подготовленности населения при выполнении нормативов Всероссийского физкультурно-спортивного комплекса "Готов к труду и обороне" (ГТО)"</a:t>
            </a:r>
            <a:endParaRPr lang="ru-RU" sz="1600" b="1" dirty="0">
              <a:ln w="6350">
                <a:noFill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1916832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shade val="95000"/>
                </a:schemeClr>
              </a:buClr>
              <a:defRPr/>
            </a:pPr>
            <a:r>
              <a:rPr lang="ru-RU" sz="1600" b="1" dirty="0" smtClean="0">
                <a:ln w="6350">
                  <a:noFill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Приказ № 954/1 от 01.12.2014 </a:t>
            </a:r>
            <a:r>
              <a:rPr lang="ru-RU" sz="1600" b="1" dirty="0" smtClean="0">
                <a:ln w="6350">
                  <a:noFill/>
                </a:ln>
                <a:latin typeface="Times New Roman" pitchFamily="18" charset="0"/>
                <a:cs typeface="Times New Roman" pitchFamily="18" charset="0"/>
              </a:rPr>
              <a:t>"Об утверждении Порядка создания Центров тестирования по выполнению видов испытаний (тестов), нормативов, требований к оценке уровня знаний и умений в области физической культуры и спорта и Положения о них</a:t>
            </a:r>
            <a:endParaRPr lang="ru-RU" sz="1600" b="1" dirty="0">
              <a:ln w="6350">
                <a:noFill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5173" y="2852936"/>
            <a:ext cx="8568952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shade val="95000"/>
                </a:schemeClr>
              </a:buClr>
              <a:defRPr/>
            </a:pPr>
            <a:r>
              <a:rPr lang="ru-RU" sz="1600" b="1" dirty="0" smtClean="0">
                <a:ln w="6350">
                  <a:noFill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Приказ № 606 от 10.10.2014 </a:t>
            </a:r>
            <a:r>
              <a:rPr lang="ru-RU" sz="1600" b="1" dirty="0" smtClean="0">
                <a:ln w="6350">
                  <a:noFill/>
                </a:ln>
                <a:latin typeface="Times New Roman" pitchFamily="18" charset="0"/>
                <a:cs typeface="Times New Roman" pitchFamily="18" charset="0"/>
              </a:rPr>
              <a:t>"Об утверждении статистического инструментария для организации Министерством спорта Российской Федерации федерального статистического наблюдения за организациями, осуществляющими спортивную подготовку</a:t>
            </a:r>
          </a:p>
          <a:p>
            <a:pPr algn="just">
              <a:buClr>
                <a:schemeClr val="tx1">
                  <a:shade val="95000"/>
                </a:schemeClr>
              </a:buClr>
              <a:defRPr/>
            </a:pPr>
            <a:endParaRPr lang="ru-RU" sz="1600" b="1" dirty="0" smtClean="0">
              <a:ln w="6350">
                <a:noFill/>
              </a:ln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1400" b="1" u="sng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3775" y="4223200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shade val="95000"/>
                </a:schemeClr>
              </a:buClr>
              <a:defRPr/>
            </a:pPr>
            <a:r>
              <a:rPr lang="ru-RU" sz="1600" b="1" dirty="0" smtClean="0">
                <a:ln w="6350">
                  <a:noFill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Приказ № 574/1 от 09.07.2014 </a:t>
            </a:r>
            <a:r>
              <a:rPr lang="ru-RU" sz="1600" b="1" dirty="0" smtClean="0">
                <a:ln w="6350">
                  <a:noFill/>
                </a:ln>
                <a:latin typeface="Times New Roman" pitchFamily="18" charset="0"/>
                <a:cs typeface="Times New Roman" pitchFamily="18" charset="0"/>
              </a:rPr>
              <a:t>"Об утверждении списка субъектов Российской Федерации, осуществляющих организационно-экспериментальную апробацию внедрения Всероссийского физкультурно-спортивного комплекса "Готов к труду и обороне" (ГТО)"</a:t>
            </a:r>
            <a:endParaRPr lang="ru-RU" sz="1600" b="1" dirty="0">
              <a:ln w="6350">
                <a:noFill/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46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2" r="19142"/>
          <a:stretch/>
        </p:blipFill>
        <p:spPr bwMode="auto">
          <a:xfrm>
            <a:off x="395536" y="260648"/>
            <a:ext cx="89385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20080"/>
          </a:xfrm>
        </p:spPr>
        <p:txBody>
          <a:bodyPr>
            <a:no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Распорядительные акты </a:t>
            </a:r>
            <a:r>
              <a:rPr lang="ru-RU" sz="240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Минспорта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России</a:t>
            </a:r>
            <a:endParaRPr lang="ru-RU" sz="24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353586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shade val="95000"/>
                </a:schemeClr>
              </a:buClr>
              <a:defRPr/>
            </a:pPr>
            <a:r>
              <a:rPr lang="ru-RU" sz="1600" b="1" dirty="0" smtClean="0">
                <a:ln w="6350">
                  <a:noFill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Приказ № 144 от 18.02.2015 </a:t>
            </a:r>
            <a:r>
              <a:rPr lang="ru-RU" sz="1600" b="1" dirty="0" smtClean="0">
                <a:ln w="6350">
                  <a:noFill/>
                </a:ln>
                <a:latin typeface="Times New Roman" pitchFamily="18" charset="0"/>
                <a:cs typeface="Times New Roman" pitchFamily="18" charset="0"/>
              </a:rPr>
              <a:t>"Об утверждении Порядка награждения граждан Российской Федерации знаком отличия Всероссийского физкультурно-спортивного комплекса "Готов к труду и обороне" (ГТО) и присвоения им спортивных разрядов</a:t>
            </a:r>
            <a:endParaRPr lang="ru-RU" sz="1600" b="1" dirty="0">
              <a:ln w="6350">
                <a:noFill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0121" y="2397948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shade val="95000"/>
                </a:schemeClr>
              </a:buClr>
              <a:defRPr/>
            </a:pPr>
            <a:r>
              <a:rPr lang="ru-RU" sz="1600" b="1" dirty="0" smtClean="0">
                <a:ln w="6350">
                  <a:noFill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Приказ № 705 от 19.08.2014 </a:t>
            </a:r>
            <a:r>
              <a:rPr lang="ru-RU" sz="1600" b="1" dirty="0" smtClean="0">
                <a:ln w="6350">
                  <a:noFill/>
                </a:ln>
                <a:latin typeface="Times New Roman" pitchFamily="18" charset="0"/>
                <a:cs typeface="Times New Roman" pitchFamily="18" charset="0"/>
              </a:rPr>
              <a:t>"Об утверждении образца и описания знака отличия Всероссийского физкультурно-спортивного комплекса "Готов к труду и обороне" (ГТО)"</a:t>
            </a:r>
            <a:endParaRPr lang="ru-RU" sz="1600" b="1" dirty="0">
              <a:ln w="6350">
                <a:noFill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7302" y="3073282"/>
            <a:ext cx="4947380" cy="3596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233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/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ru-RU" sz="40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ПОСЛЬІ  </a:t>
            </a:r>
            <a:r>
              <a:rPr lang="ru-RU" sz="40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ГТО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981075"/>
            <a:ext cx="9036050" cy="14398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22531" name="Picture 2" descr="http://fcp.minsport.gov.ru/export/shared/photobank/pervyj-den-foruma-rossiya-sportivnaya-derzhava/41.JPG_20964492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8208912" cy="49281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2" name="Picture 3" descr="C:\Users\sts004\Desktop\курсы\Послы ГТО\CRvPzZqx7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221088"/>
            <a:ext cx="3241275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4392488" cy="664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1038</TotalTime>
  <Words>1291</Words>
  <Application>Microsoft Office PowerPoint</Application>
  <PresentationFormat>Экран (4:3)</PresentationFormat>
  <Paragraphs>176</Paragraphs>
  <Slides>19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Arial</vt:lpstr>
      <vt:lpstr>Arial Black</vt:lpstr>
      <vt:lpstr>Calibri</vt:lpstr>
      <vt:lpstr>Courier New</vt:lpstr>
      <vt:lpstr>Georgia</vt:lpstr>
      <vt:lpstr>Times New Roman</vt:lpstr>
      <vt:lpstr>Trebuchet MS</vt:lpstr>
      <vt:lpstr>Wingdings</vt:lpstr>
      <vt:lpstr>Wingdings 2</vt:lpstr>
      <vt:lpstr>Воздушный поток</vt:lpstr>
      <vt:lpstr>Презентация PowerPoint</vt:lpstr>
      <vt:lpstr>Указ Президента Российской Федерации от 24 марта 2014 г. № 172 "О Всероссийском физкультурно-спортивном комплексе "Готов к труду и обороне" (ГТО)"</vt:lpstr>
      <vt:lpstr>Презентация PowerPoint</vt:lpstr>
      <vt:lpstr>Презентация PowerPoint</vt:lpstr>
      <vt:lpstr>Нормативно-правовая база  внедрения ВФСК «ГТО»  </vt:lpstr>
      <vt:lpstr>План мероприятий внедрения  ВФСК «ГТО» </vt:lpstr>
      <vt:lpstr>Распорядительные акты Минспорта России</vt:lpstr>
      <vt:lpstr>Распорядительные акты Минспорта России</vt:lpstr>
      <vt:lpstr>ПОСЛЬІ  ГТО</vt:lpstr>
      <vt:lpstr> Внедрение ВФСК ГТО на региональном уровне </vt:lpstr>
      <vt:lpstr> Внедрение ВФСК ГТО на региональном уровне </vt:lpstr>
      <vt:lpstr>Единая декада ГТО  в Республике Коми   май 2015 г. </vt:lpstr>
      <vt:lpstr>Презентация PowerPoint</vt:lpstr>
      <vt:lpstr>Презентация PowerPoint</vt:lpstr>
      <vt:lpstr> Внедрение ВФСК ГТО на муниципальном уровне </vt:lpstr>
      <vt:lpstr> Внедрение ВФСК ГТО в муниципальных образовательных организациях </vt:lpstr>
      <vt:lpstr>Презентация PowerPoint</vt:lpstr>
      <vt:lpstr>Презентация PowerPoint</vt:lpstr>
      <vt:lpstr>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Герасимова</cp:lastModifiedBy>
  <cp:revision>67</cp:revision>
  <cp:lastPrinted>2015-12-08T10:56:51Z</cp:lastPrinted>
  <dcterms:modified xsi:type="dcterms:W3CDTF">2015-12-11T15:10:14Z</dcterms:modified>
</cp:coreProperties>
</file>