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53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287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6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1490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275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374552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45924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217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190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23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86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19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870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1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57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63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97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812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48723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798490"/>
            <a:ext cx="8825658" cy="3978891"/>
          </a:xfrm>
        </p:spPr>
        <p:txBody>
          <a:bodyPr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</a:rPr>
              <a:t>Школьная медиация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544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09412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Нормативная база организации службы школьной медиации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546" y="1262130"/>
            <a:ext cx="11629623" cy="5357611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1800" dirty="0"/>
              <a:t>Закон РФ «Об образовании» от 10.07.1992 N 3266-1 в редакции от 12.11.2012</a:t>
            </a:r>
            <a:r>
              <a:rPr lang="ru-RU" dirty="0"/>
              <a:t>.</a:t>
            </a:r>
          </a:p>
          <a:p>
            <a:pPr algn="just">
              <a:buNone/>
              <a:defRPr/>
            </a:pPr>
            <a:r>
              <a:rPr lang="ru-RU" dirty="0"/>
              <a:t>    Статья 32 в пунктах 20 и 21 относит к компетенции и ответственности образовательного учреждения «содействие деятельности учительских (педагогических) организаций (объединений) и методических объединений, а также координацию в образовательном учреждении деятельности общественных (в том числе детских и молодежных) организаций (объединений), не запрещенной законом».</a:t>
            </a:r>
          </a:p>
          <a:p>
            <a:pPr>
              <a:lnSpc>
                <a:spcPct val="90000"/>
              </a:lnSpc>
              <a:defRPr/>
            </a:pPr>
            <a:r>
              <a:rPr lang="ru-RU" sz="2800" dirty="0"/>
              <a:t> </a:t>
            </a:r>
            <a:r>
              <a:rPr lang="ru-RU" dirty="0"/>
              <a:t>1 сентября 2013 года начинает действовать5 новый Федеральный закон «Об Образовании в Российской Федерации» от 29.12.2012 N 273-ФЗ6</a:t>
            </a:r>
            <a:r>
              <a:rPr lang="ru-RU" sz="2400" dirty="0"/>
              <a:t>, </a:t>
            </a:r>
            <a:r>
              <a:rPr lang="ru-RU" dirty="0"/>
              <a:t>который определяет, что государственная политика и правовое регулирование отношений в сфере образования основываются, в частности, на принципе свободного развития личности, воспитании взаимоуважения, ответственности и т.д. </a:t>
            </a:r>
          </a:p>
          <a:p>
            <a:pPr>
              <a:lnSpc>
                <a:spcPct val="90000"/>
              </a:lnSpc>
              <a:buNone/>
              <a:defRPr/>
            </a:pPr>
            <a:endParaRPr lang="ru-RU" dirty="0"/>
          </a:p>
          <a:p>
            <a:pPr>
              <a:lnSpc>
                <a:spcPct val="90000"/>
              </a:lnSpc>
              <a:defRPr/>
            </a:pPr>
            <a:r>
              <a:rPr lang="ru-RU" dirty="0"/>
              <a:t>При создании службы примирения можно ориентироваться на ст. 27 п.2 указанного закона определяющую, что «образовательная организация может иметь в своей структуре различные структурные подразделения, обеспечивающие осуществление образовательной деятельности с учетом уровня, вида и направленности реализуемых образовательных программ, формы обучения и режима пребывания обучающихся (… методические и учебно-методические подразделения,… психологические и социально-педагогические службы, обеспечивающие социальную адаптацию и реабилитацию нуждающихся в ней обучающихся, и иные предусмотренные локальными нормативными актами образовательной организации структурные подразделения)»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0302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2171" y="298171"/>
            <a:ext cx="9404723" cy="1400530"/>
          </a:xfrm>
        </p:spPr>
        <p:txBody>
          <a:bodyPr/>
          <a:lstStyle/>
          <a:p>
            <a:r>
              <a:rPr lang="ru-RU" sz="4400" dirty="0">
                <a:solidFill>
                  <a:srgbClr val="FF0000"/>
                </a:solidFill>
                <a:latin typeface="Times New Roman" pitchFamily="18" charset="0"/>
              </a:rPr>
              <a:t>Перечень документов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403798"/>
            <a:ext cx="8946541" cy="484460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ru-RU" dirty="0"/>
              <a:t>приказ директора образовательного учреждения о создании службы примирения и назначении куратора,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dirty="0" smtClean="0"/>
              <a:t>положение </a:t>
            </a:r>
            <a:r>
              <a:rPr lang="ru-RU" dirty="0"/>
              <a:t>о школьной службе примирения,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dirty="0" smtClean="0"/>
              <a:t>формы </a:t>
            </a:r>
            <a:r>
              <a:rPr lang="ru-RU" dirty="0"/>
              <a:t>мониторинга деятельности служб примирения,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dirty="0"/>
              <a:t> регистрационная карточка,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dirty="0"/>
              <a:t> примирительный договор,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dirty="0"/>
              <a:t> порядок работы медиатора,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dirty="0"/>
              <a:t> журнал регистрации конфликтов,</a:t>
            </a:r>
          </a:p>
          <a:p>
            <a:pPr>
              <a:lnSpc>
                <a:spcPct val="90000"/>
              </a:lnSpc>
              <a:defRPr/>
            </a:pPr>
            <a:r>
              <a:rPr lang="ru-RU" sz="1800" dirty="0">
                <a:cs typeface="Times New Roman" pitchFamily="18" charset="0"/>
              </a:rPr>
              <a:t>(см. приложение)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1160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7637" y="323929"/>
            <a:ext cx="9404723" cy="1400530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Инструменты медиации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378039"/>
            <a:ext cx="8946541" cy="524170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Как договориться с конфликтующими сторонами о проведении медиации?</a:t>
            </a:r>
          </a:p>
          <a:p>
            <a:pPr>
              <a:defRPr/>
            </a:pPr>
            <a:r>
              <a:rPr lang="ru-RU" dirty="0"/>
              <a:t>Организация процесса медиации: установление даты, времени и места переговоров</a:t>
            </a:r>
          </a:p>
          <a:p>
            <a:pPr>
              <a:defRPr/>
            </a:pPr>
            <a:r>
              <a:rPr lang="ru-RU" dirty="0"/>
              <a:t>Формирование  и поддержка позитивной атмосферы переговоров</a:t>
            </a:r>
          </a:p>
          <a:p>
            <a:pPr>
              <a:defRPr/>
            </a:pPr>
            <a:r>
              <a:rPr lang="ru-RU" dirty="0"/>
              <a:t>Установление временных сроков медиации</a:t>
            </a:r>
          </a:p>
          <a:p>
            <a:pPr>
              <a:defRPr/>
            </a:pPr>
            <a:r>
              <a:rPr lang="ru-RU" dirty="0"/>
              <a:t>Формулирование принципов проведения медиации</a:t>
            </a:r>
          </a:p>
          <a:p>
            <a:pPr>
              <a:defRPr/>
            </a:pPr>
            <a:r>
              <a:rPr lang="ru-RU" dirty="0"/>
              <a:t>Динамика медиации: три этапа переговоров</a:t>
            </a:r>
          </a:p>
          <a:p>
            <a:pPr>
              <a:defRPr/>
            </a:pPr>
            <a:r>
              <a:rPr lang="ru-RU" dirty="0"/>
              <a:t>Дивергентный подход в медиации: нахождение  альтернативных решений, выбор наиболее эффективного решения</a:t>
            </a:r>
          </a:p>
          <a:p>
            <a:pPr>
              <a:defRPr/>
            </a:pPr>
            <a:r>
              <a:rPr lang="ru-RU" dirty="0"/>
              <a:t>Разработка договора  между сторонами по результатам медиации</a:t>
            </a:r>
          </a:p>
          <a:p>
            <a:pPr>
              <a:defRPr/>
            </a:pPr>
            <a:r>
              <a:rPr lang="ru-RU" dirty="0"/>
              <a:t>Обсуждение вариантов решений по договору</a:t>
            </a:r>
          </a:p>
          <a:p>
            <a:pPr>
              <a:defRPr/>
            </a:pPr>
            <a:r>
              <a:rPr lang="ru-RU" dirty="0"/>
              <a:t>Способы контроля  результатов договоренностей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114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>
                <a:solidFill>
                  <a:srgbClr val="FF0000"/>
                </a:solidFill>
              </a:rPr>
              <a:t>Типичные ошибки медиации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300766"/>
            <a:ext cx="10101308" cy="494763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Посредник теряет нейтральную позицию: как не допустить этого?</a:t>
            </a:r>
          </a:p>
          <a:p>
            <a:pPr>
              <a:defRPr/>
            </a:pPr>
            <a:r>
              <a:rPr lang="ru-RU" dirty="0"/>
              <a:t>Переговорщики уходят в «коммунальную зону» (способы контроля)</a:t>
            </a:r>
          </a:p>
          <a:p>
            <a:pPr>
              <a:defRPr/>
            </a:pPr>
            <a:r>
              <a:rPr lang="ru-RU" dirty="0"/>
              <a:t>Конфликтующие стороны стремятся давить и манипулировать друг другом  (защиты от давления и манипуляций)</a:t>
            </a:r>
          </a:p>
          <a:p>
            <a:pPr>
              <a:defRPr/>
            </a:pPr>
            <a:r>
              <a:rPr lang="ru-RU" dirty="0"/>
              <a:t>Конфликтующая сторона привлекает медиатора на свою сторону (как сохранить нейтральную позицию)</a:t>
            </a:r>
          </a:p>
          <a:p>
            <a:pPr>
              <a:defRPr/>
            </a:pPr>
            <a:r>
              <a:rPr lang="ru-RU" dirty="0"/>
              <a:t>Конфликтующие стороны затягивают переговоры (способы ускорения переговоров)</a:t>
            </a:r>
          </a:p>
          <a:p>
            <a:pPr>
              <a:defRPr/>
            </a:pPr>
            <a:r>
              <a:rPr lang="ru-RU" dirty="0"/>
              <a:t>Конфликтующие стороны закрыты в коммуникациях (способы установления информационной прозрачности  на переговорах)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28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ФЕДЕРАЛЬНЫЙ ЗАКОН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2060"/>
                </a:solidFill>
              </a:rPr>
              <a:t>ОБ АЛЬТЕРНАТИВНОЙ ПРОЦЕДУРЕ УРЕГУЛИРОВАНИЯ СПОРОВ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С УЧАСТИЕМ ПОСРЕДНИКА (ПРОЦЕДУРЕ МЕДИАЦИИ)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sz="2800" dirty="0">
                <a:solidFill>
                  <a:srgbClr val="002060"/>
                </a:solidFill>
              </a:rPr>
              <a:t/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dirty="0">
                <a:solidFill>
                  <a:srgbClr val="002060"/>
                </a:solidFill>
              </a:rPr>
              <a:t/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dirty="0">
                <a:solidFill>
                  <a:srgbClr val="002060"/>
                </a:solidFill>
              </a:rPr>
              <a:t>Принят Государственной Думой 7 июля 2010 года</a:t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dirty="0">
                <a:solidFill>
                  <a:srgbClr val="002060"/>
                </a:solidFill>
              </a:rPr>
              <a:t>Одобрен Советом Федерации 14 июля 2010 года</a:t>
            </a:r>
            <a:br>
              <a:rPr lang="ru-RU" sz="2800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847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811369"/>
            <a:ext cx="10075550" cy="5437031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cs typeface="Times New Roman" pitchFamily="18" charset="0"/>
              </a:rPr>
              <a:t>Медиация</a:t>
            </a:r>
            <a:r>
              <a:rPr lang="ru-RU" sz="32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dirty="0">
                <a:cs typeface="Times New Roman" pitchFamily="18" charset="0"/>
              </a:rPr>
              <a:t>— это процедура урегулирования спора (конфликта) с участием третьей нейтральной, беспристрастной, не заинтересованной в данном конфликте стороны — медиатора, который помогает сторонам выработать определённое соглашение по спору, при этом стороны полностью контролируют процесс принятия решения по урегулированию спора и условия его </a:t>
            </a:r>
            <a:r>
              <a:rPr lang="ru-RU" sz="3200" dirty="0" smtClean="0">
                <a:cs typeface="Times New Roman" pitchFamily="18" charset="0"/>
              </a:rPr>
              <a:t>разрешения.</a:t>
            </a:r>
            <a:endParaRPr lang="ru-RU" sz="3200" dirty="0">
              <a:cs typeface="Times New Roman" pitchFamily="18" charset="0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34523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1068946"/>
            <a:ext cx="10416840" cy="5179453"/>
          </a:xfrm>
        </p:spPr>
        <p:txBody>
          <a:bodyPr>
            <a:normAutofit lnSpcReduction="10000"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itchFamily="18" charset="0"/>
              </a:rPr>
              <a:t>Восстановительная медиация </a:t>
            </a:r>
            <a:r>
              <a:rPr lang="ru-RU" sz="2800" dirty="0">
                <a:latin typeface="Times New Roman" pitchFamily="18" charset="0"/>
              </a:rPr>
              <a:t>– это процесс, в котором медиатор создает условия для восстановления способности людей понимать друг друга и договариваться о приемлемых для них вариантах разрешения проблем (при необходимости – о заглаживании причиненного вреда), возникших в результате конфликтных или криминальных ситуаций. В ходе восстановительной медиации важно, чтобы стороны имели возможность освободиться от негативных состояний и обрести ресурс для совместного поиска выхода из ситуации. Восстановительная медиация включает предварительные встречи медиатора с каждой из сторон по отдельности и общую встречу сторон с участием медиатора.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2931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>
                <a:solidFill>
                  <a:srgbClr val="FF0000"/>
                </a:solidFill>
              </a:rPr>
              <a:t>Принципы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2400" dirty="0"/>
              <a:t>добровольность,</a:t>
            </a:r>
          </a:p>
          <a:p>
            <a:pPr>
              <a:defRPr/>
            </a:pPr>
            <a:r>
              <a:rPr lang="ru-RU" sz="2400" dirty="0"/>
              <a:t>конфиденциальность,</a:t>
            </a:r>
          </a:p>
          <a:p>
            <a:pPr>
              <a:defRPr/>
            </a:pPr>
            <a:r>
              <a:rPr lang="ru-RU" sz="2400" dirty="0"/>
              <a:t>взаимоуважение,</a:t>
            </a:r>
          </a:p>
          <a:p>
            <a:pPr>
              <a:defRPr/>
            </a:pPr>
            <a:r>
              <a:rPr lang="ru-RU" sz="2400" dirty="0"/>
              <a:t>равноправие сторон,</a:t>
            </a:r>
          </a:p>
          <a:p>
            <a:pPr>
              <a:defRPr/>
            </a:pPr>
            <a:r>
              <a:rPr lang="ru-RU" sz="2400" dirty="0"/>
              <a:t>нейтральность и беспристрастность медиатора,</a:t>
            </a:r>
          </a:p>
          <a:p>
            <a:pPr>
              <a:defRPr/>
            </a:pPr>
            <a:r>
              <a:rPr lang="ru-RU" sz="2400" dirty="0"/>
              <a:t>прозрачность процедуры.</a:t>
            </a:r>
          </a:p>
          <a:p>
            <a:pPr>
              <a:buNone/>
              <a:defRPr/>
            </a:pPr>
            <a:r>
              <a:rPr lang="ru-RU" sz="2400" dirty="0"/>
              <a:t>Статья 3. Принципы проведения процедуры медиации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6154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452718"/>
            <a:ext cx="8946541" cy="579568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dirty="0"/>
              <a:t>Статья 5. Конфиденциальность информации, относящейся к процедуре медиации</a:t>
            </a:r>
          </a:p>
          <a:p>
            <a:pPr algn="just">
              <a:defRPr/>
            </a:pPr>
            <a:r>
              <a:rPr lang="ru-RU" dirty="0"/>
              <a:t>1. При проведении процедуры медиации сохраняется конфиденциальность всей относящейся к указанной процедуре информации, за исключением случаев, предусмотренных федеральными </a:t>
            </a:r>
            <a:r>
              <a:rPr lang="ru-RU" dirty="0">
                <a:hlinkClick r:id="rId2" tooltip="Ссылка на список документов"/>
              </a:rPr>
              <a:t>законами</a:t>
            </a:r>
            <a:r>
              <a:rPr lang="ru-RU" dirty="0"/>
              <a:t>, и случаев, если стороны не договорились об ином.</a:t>
            </a:r>
          </a:p>
          <a:p>
            <a:pPr algn="just">
              <a:defRPr/>
            </a:pPr>
            <a:r>
              <a:rPr lang="ru-RU" dirty="0"/>
              <a:t>2. Медиатор не вправе разглашать информацию, относящуюся к процедуре медиации и ставшую ему известной при ее проведении, без согласия сторон.</a:t>
            </a:r>
          </a:p>
          <a:p>
            <a:pPr algn="just">
              <a:defRPr/>
            </a:pPr>
            <a:r>
              <a:rPr lang="ru-RU" dirty="0"/>
              <a:t>об ином.</a:t>
            </a:r>
          </a:p>
          <a:p>
            <a:pPr algn="just">
              <a:defRPr/>
            </a:pPr>
            <a:r>
              <a:rPr lang="ru-RU" dirty="0"/>
              <a:t>Статья 6. Условие раскрытия медиатором информации, относящейся к процедуре медиации</a:t>
            </a:r>
          </a:p>
          <a:p>
            <a:pPr algn="just">
              <a:defRPr/>
            </a:pPr>
            <a:r>
              <a:rPr lang="ru-RU" dirty="0"/>
              <a:t>В случае, если медиатор получил от одной из сторон информацию, относящуюся к процедуре медиации, он может раскрыть такую информацию другой стороне только с согласия стороны, предоставившей информацию.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25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Сферы медиации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Меж- и внутрикорпоративные конфликты;</a:t>
            </a:r>
          </a:p>
          <a:p>
            <a:pPr>
              <a:defRPr/>
            </a:pPr>
            <a:r>
              <a:rPr lang="ru-RU" dirty="0"/>
              <a:t>Конфликты в банковской и страховой сфере;</a:t>
            </a:r>
          </a:p>
          <a:p>
            <a:pPr>
              <a:defRPr/>
            </a:pPr>
            <a:r>
              <a:rPr lang="ru-RU" dirty="0"/>
              <a:t>Сопровождение проектов, реализация которых затрагивает интересы многих сторон;</a:t>
            </a:r>
          </a:p>
          <a:p>
            <a:pPr>
              <a:defRPr/>
            </a:pPr>
            <a:r>
              <a:rPr lang="ru-RU" dirty="0"/>
              <a:t>Трудовые конфликты;</a:t>
            </a:r>
          </a:p>
          <a:p>
            <a:pPr>
              <a:defRPr/>
            </a:pPr>
            <a:r>
              <a:rPr lang="ru-RU" dirty="0"/>
              <a:t>Семейные конфликты;</a:t>
            </a:r>
          </a:p>
          <a:p>
            <a:pPr>
              <a:defRPr/>
            </a:pPr>
            <a:r>
              <a:rPr lang="ru-RU" dirty="0"/>
              <a:t>Конфликты, связанные с авторским правом и интеллектуальной собственностью;</a:t>
            </a:r>
          </a:p>
          <a:p>
            <a:pPr>
              <a:defRPr/>
            </a:pPr>
            <a:r>
              <a:rPr lang="ru-RU" dirty="0">
                <a:solidFill>
                  <a:srgbClr val="FF0000"/>
                </a:solidFill>
              </a:rPr>
              <a:t>Конфликты в образовательных учреждениях;</a:t>
            </a:r>
          </a:p>
          <a:p>
            <a:pPr>
              <a:defRPr/>
            </a:pPr>
            <a:r>
              <a:rPr lang="ru-RU" dirty="0"/>
              <a:t>Межкультурные конфликты, и многое другое.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1469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>
                <a:solidFill>
                  <a:srgbClr val="FF0000"/>
                </a:solidFill>
              </a:rPr>
              <a:t>Конфликты в образовательных учреждениях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2800" dirty="0"/>
              <a:t>Ученик – ученик</a:t>
            </a:r>
          </a:p>
          <a:p>
            <a:pPr>
              <a:defRPr/>
            </a:pPr>
            <a:r>
              <a:rPr lang="ru-RU" sz="2800" dirty="0"/>
              <a:t>Ученик - класс</a:t>
            </a:r>
          </a:p>
          <a:p>
            <a:pPr>
              <a:defRPr/>
            </a:pPr>
            <a:r>
              <a:rPr lang="ru-RU" sz="2800" dirty="0"/>
              <a:t>Ученик – учитель</a:t>
            </a:r>
          </a:p>
          <a:p>
            <a:pPr>
              <a:defRPr/>
            </a:pPr>
            <a:r>
              <a:rPr lang="ru-RU" sz="2800" dirty="0"/>
              <a:t>Ученик – родитель </a:t>
            </a:r>
          </a:p>
          <a:p>
            <a:pPr>
              <a:defRPr/>
            </a:pPr>
            <a:r>
              <a:rPr lang="ru-RU" sz="2800" dirty="0"/>
              <a:t>Родитель – родитель </a:t>
            </a:r>
          </a:p>
          <a:p>
            <a:pPr>
              <a:defRPr/>
            </a:pPr>
            <a:r>
              <a:rPr lang="ru-RU" sz="2800" dirty="0"/>
              <a:t>Учитель – родитель  </a:t>
            </a:r>
          </a:p>
          <a:p>
            <a:pPr>
              <a:defRPr/>
            </a:pPr>
            <a:r>
              <a:rPr lang="ru-RU" sz="2800" dirty="0"/>
              <a:t>Учитель – класс </a:t>
            </a:r>
          </a:p>
          <a:p>
            <a:pPr>
              <a:defRPr/>
            </a:pPr>
            <a:r>
              <a:rPr lang="ru-RU" sz="2800" dirty="0"/>
              <a:t>Учитель – учитель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08530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>
                <a:solidFill>
                  <a:srgbClr val="FF0000"/>
                </a:solidFill>
              </a:rPr>
              <a:t>Требования к медиатору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352282"/>
            <a:ext cx="8946541" cy="510003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Лица, достигшие возраста 25 лет</a:t>
            </a:r>
          </a:p>
          <a:p>
            <a:pPr>
              <a:defRPr/>
            </a:pPr>
            <a:r>
              <a:rPr lang="ru-RU" dirty="0"/>
              <a:t>Имеющие высшее профессиональное образование.</a:t>
            </a:r>
          </a:p>
          <a:p>
            <a:pPr>
              <a:defRPr/>
            </a:pPr>
            <a:r>
              <a:rPr lang="ru-RU" dirty="0"/>
              <a:t>Прошедшие курс обучения по программе подготовки медиаторов, утвержденной в порядке, установленном Правительством Российской Федерации (</a:t>
            </a:r>
            <a:r>
              <a:rPr lang="ru-RU" sz="1600" dirty="0"/>
              <a:t>Приказом   Министерства  образования и науки РФ №187 от 14.02.2011г.)  </a:t>
            </a:r>
          </a:p>
          <a:p>
            <a:pPr>
              <a:defRPr/>
            </a:pPr>
            <a:r>
              <a:rPr lang="ru-RU" dirty="0"/>
              <a:t>Соглашением сторон или правилами проведения процедуры медиации, утвержденными организацией, осуществляющей деятельность по обеспечению проведения процедуры медиации, могут устанавливаться дополнительные требования к медиатору</a:t>
            </a:r>
          </a:p>
          <a:p>
            <a:pPr>
              <a:defRPr/>
            </a:pPr>
            <a:r>
              <a:rPr lang="ru-RU" dirty="0"/>
              <a:t> Медиатор не вправе: быть представителем какой-либо стороны; оказывать какой-либо стороне юридическую, консультационную или иную помощь; </a:t>
            </a:r>
          </a:p>
          <a:p>
            <a:pPr>
              <a:defRPr/>
            </a:pPr>
            <a:r>
              <a:rPr lang="ru-RU" dirty="0"/>
              <a:t>Реклама деятельности медиаторов по обеспечению проведения процедуры медиации должна содержать сведения о документах, подтверждающих прохождение медиатором соответствующего профессионального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131719817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</TotalTime>
  <Words>699</Words>
  <Application>Microsoft Office PowerPoint</Application>
  <PresentationFormat>Широкоэкранный</PresentationFormat>
  <Paragraphs>76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Trebuchet MS</vt:lpstr>
      <vt:lpstr>Wingdings 3</vt:lpstr>
      <vt:lpstr>Грань</vt:lpstr>
      <vt:lpstr>Школьная медиация</vt:lpstr>
      <vt:lpstr>ФЕДЕРАЛЬНЫЙ ЗАКОН  ОБ АЛЬТЕРНАТИВНОЙ ПРОЦЕДУРЕ УРЕГУЛИРОВАНИЯ СПОРОВ С УЧАСТИЕМ ПОСРЕДНИКА (ПРОЦЕДУРЕ МЕДИАЦИИ)   Принят Государственной Думой 7 июля 2010 года Одобрен Советом Федерации 14 июля 2010 года </vt:lpstr>
      <vt:lpstr>Презентация PowerPoint</vt:lpstr>
      <vt:lpstr>Презентация PowerPoint</vt:lpstr>
      <vt:lpstr>Принципы </vt:lpstr>
      <vt:lpstr>Презентация PowerPoint</vt:lpstr>
      <vt:lpstr>Сферы медиации</vt:lpstr>
      <vt:lpstr>Конфликты в образовательных учреждениях </vt:lpstr>
      <vt:lpstr>Требования к медиатору</vt:lpstr>
      <vt:lpstr>Нормативная база организации службы школьной медиации</vt:lpstr>
      <vt:lpstr>Перечень документов </vt:lpstr>
      <vt:lpstr>Инструменты медиации</vt:lpstr>
      <vt:lpstr>Типичные ошибки медиации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Школьная медиация</dc:title>
  <dc:creator>Соцпедагог</dc:creator>
  <cp:lastModifiedBy>Дмитрий ДВ. Югов</cp:lastModifiedBy>
  <cp:revision>15</cp:revision>
  <cp:lastPrinted>2017-05-12T11:38:33Z</cp:lastPrinted>
  <dcterms:created xsi:type="dcterms:W3CDTF">2017-01-24T05:04:28Z</dcterms:created>
  <dcterms:modified xsi:type="dcterms:W3CDTF">2017-10-03T09:41:04Z</dcterms:modified>
</cp:coreProperties>
</file>